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0"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B625687-F503-41D3-ADA1-DE021516F606}" type="datetimeFigureOut">
              <a:rPr lang="en-GB" smtClean="0"/>
              <a:t>18/01/2021</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E59C342-5D40-4AC8-A1F2-93168F568748}"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25687-F503-41D3-ADA1-DE021516F60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25687-F503-41D3-ADA1-DE021516F60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25687-F503-41D3-ADA1-DE021516F60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25687-F503-41D3-ADA1-DE021516F60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625687-F503-41D3-ADA1-DE021516F606}"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9C342-5D40-4AC8-A1F2-93168F568748}"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625687-F503-41D3-ADA1-DE021516F606}"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25687-F503-41D3-ADA1-DE021516F606}"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25687-F503-41D3-ADA1-DE021516F606}"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625687-F503-41D3-ADA1-DE021516F606}" type="datetimeFigureOut">
              <a:rPr lang="en-GB" smtClean="0"/>
              <a:t>18/01/2021</a:t>
            </a:fld>
            <a:endParaRPr lang="en-GB"/>
          </a:p>
        </p:txBody>
      </p:sp>
      <p:sp>
        <p:nvSpPr>
          <p:cNvPr id="7" name="Slide Number Placeholder 6"/>
          <p:cNvSpPr>
            <a:spLocks noGrp="1"/>
          </p:cNvSpPr>
          <p:nvPr>
            <p:ph type="sldNum" sz="quarter" idx="12"/>
          </p:nvPr>
        </p:nvSpPr>
        <p:spPr/>
        <p:txBody>
          <a:bodyPr/>
          <a:lstStyle/>
          <a:p>
            <a:fld id="{2E59C342-5D40-4AC8-A1F2-93168F568748}"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25687-F503-41D3-ADA1-DE021516F606}" type="datetimeFigureOut">
              <a:rPr lang="en-GB" smtClean="0"/>
              <a:t>18/01/2021</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2E59C342-5D40-4AC8-A1F2-93168F56874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B625687-F503-41D3-ADA1-DE021516F606}" type="datetimeFigureOut">
              <a:rPr lang="en-GB" smtClean="0"/>
              <a:t>18/01/2021</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E59C342-5D40-4AC8-A1F2-93168F56874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A-Level Technology and Design</a:t>
            </a:r>
            <a:endParaRPr lang="en-GB" dirty="0"/>
          </a:p>
        </p:txBody>
      </p:sp>
      <p:sp>
        <p:nvSpPr>
          <p:cNvPr id="3" name="Subtitle 2"/>
          <p:cNvSpPr>
            <a:spLocks noGrp="1"/>
          </p:cNvSpPr>
          <p:nvPr>
            <p:ph type="subTitle" idx="1"/>
          </p:nvPr>
        </p:nvSpPr>
        <p:spPr/>
        <p:txBody>
          <a:bodyPr/>
          <a:lstStyle/>
          <a:p>
            <a:r>
              <a:rPr lang="en-GB" dirty="0" smtClean="0"/>
              <a:t>Subject Code: 8900</a:t>
            </a:r>
          </a:p>
          <a:p>
            <a:endParaRPr lang="en-GB" dirty="0"/>
          </a:p>
          <a:p>
            <a:r>
              <a:rPr lang="en-GB" dirty="0" smtClean="0"/>
              <a:t>CCEA</a:t>
            </a:r>
            <a:endParaRPr lang="en-GB" dirty="0"/>
          </a:p>
        </p:txBody>
      </p:sp>
    </p:spTree>
    <p:extLst>
      <p:ext uri="{BB962C8B-B14F-4D97-AF65-F5344CB8AC3E}">
        <p14:creationId xmlns:p14="http://schemas.microsoft.com/office/powerpoint/2010/main" val="1101988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764704"/>
            <a:ext cx="7024744" cy="601136"/>
          </a:xfrm>
        </p:spPr>
        <p:txBody>
          <a:bodyPr>
            <a:normAutofit fontScale="90000"/>
          </a:bodyPr>
          <a:lstStyle/>
          <a:p>
            <a:r>
              <a:rPr lang="en-GB" dirty="0" smtClean="0"/>
              <a:t>Student Comments</a:t>
            </a:r>
            <a:endParaRPr lang="en-GB" dirty="0"/>
          </a:p>
        </p:txBody>
      </p:sp>
      <p:sp>
        <p:nvSpPr>
          <p:cNvPr id="3" name="Content Placeholder 2"/>
          <p:cNvSpPr>
            <a:spLocks noGrp="1"/>
          </p:cNvSpPr>
          <p:nvPr>
            <p:ph idx="1"/>
          </p:nvPr>
        </p:nvSpPr>
        <p:spPr>
          <a:xfrm>
            <a:off x="1043492" y="1365840"/>
            <a:ext cx="6777317" cy="4943480"/>
          </a:xfrm>
        </p:spPr>
        <p:txBody>
          <a:bodyPr>
            <a:normAutofit fontScale="85000" lnSpcReduction="20000"/>
          </a:bodyPr>
          <a:lstStyle/>
          <a:p>
            <a:pPr algn="just"/>
            <a:r>
              <a:rPr lang="en-GB" sz="1900" dirty="0" smtClean="0"/>
              <a:t>Keelan Harper - ‘I </a:t>
            </a:r>
            <a:r>
              <a:rPr lang="en-GB" sz="1900" dirty="0"/>
              <a:t>decided to choose technology and design when I</a:t>
            </a:r>
            <a:r>
              <a:rPr lang="en-GB" sz="1900" dirty="0" smtClean="0"/>
              <a:t> </a:t>
            </a:r>
            <a:r>
              <a:rPr lang="en-GB" sz="1900" dirty="0"/>
              <a:t>was in year 12 as I</a:t>
            </a:r>
            <a:r>
              <a:rPr lang="en-GB" sz="1900" dirty="0" smtClean="0"/>
              <a:t> </a:t>
            </a:r>
            <a:r>
              <a:rPr lang="en-GB" sz="1900" dirty="0"/>
              <a:t>found the subject genuinely interesting and </a:t>
            </a:r>
            <a:r>
              <a:rPr lang="en-GB" sz="1900" dirty="0" smtClean="0"/>
              <a:t>I believed </a:t>
            </a:r>
            <a:r>
              <a:rPr lang="en-GB" sz="1900" dirty="0"/>
              <a:t>that at a higher level of learning it would be just as good. </a:t>
            </a:r>
            <a:r>
              <a:rPr lang="en-GB" sz="1900" dirty="0" smtClean="0"/>
              <a:t>Another reason I chose </a:t>
            </a:r>
            <a:r>
              <a:rPr lang="en-GB" sz="1900" dirty="0"/>
              <a:t>technology as it is included in the career path </a:t>
            </a:r>
            <a:r>
              <a:rPr lang="en-GB" sz="1900" dirty="0" smtClean="0"/>
              <a:t>I was most interested in.</a:t>
            </a:r>
          </a:p>
          <a:p>
            <a:pPr algn="just"/>
            <a:endParaRPr lang="en-GB" sz="1900" dirty="0"/>
          </a:p>
          <a:p>
            <a:pPr algn="just"/>
            <a:r>
              <a:rPr lang="en-GB" sz="1900" dirty="0" smtClean="0"/>
              <a:t>Rachel Hardy - </a:t>
            </a:r>
            <a:r>
              <a:rPr lang="en-GB" sz="1900" dirty="0"/>
              <a:t>"I chose A-Level technology because I achieved really well in GCSE and really enjoyed the experience of my fourth- and fifth-year class! I love the </a:t>
            </a:r>
            <a:r>
              <a:rPr lang="en-GB" sz="1900" dirty="0" smtClean="0"/>
              <a:t>subject.</a:t>
            </a:r>
          </a:p>
          <a:p>
            <a:pPr algn="just"/>
            <a:endParaRPr lang="en-GB" sz="1900" dirty="0"/>
          </a:p>
          <a:p>
            <a:pPr algn="just"/>
            <a:r>
              <a:rPr lang="en-GB" sz="1900" dirty="0" smtClean="0"/>
              <a:t>Emma McArdle - </a:t>
            </a:r>
            <a:r>
              <a:rPr lang="en-GB" sz="1900" dirty="0"/>
              <a:t>I choose a level technology as I thoroughly enjoyed GCSE technology and design, with Mr Morgan teaching lessons are fun yet </a:t>
            </a:r>
            <a:r>
              <a:rPr lang="en-GB" sz="1900" dirty="0" smtClean="0"/>
              <a:t>informative. The </a:t>
            </a:r>
            <a:r>
              <a:rPr lang="en-GB" sz="1900" dirty="0"/>
              <a:t>course allows you to express your own ideas and create a product that you might like</a:t>
            </a:r>
            <a:r>
              <a:rPr lang="en-GB" sz="1900" dirty="0" smtClean="0"/>
              <a:t>.</a:t>
            </a:r>
          </a:p>
          <a:p>
            <a:pPr algn="just"/>
            <a:endParaRPr lang="en-GB" sz="1900" dirty="0"/>
          </a:p>
          <a:p>
            <a:pPr algn="just"/>
            <a:r>
              <a:rPr lang="en-GB" sz="1900" dirty="0" smtClean="0"/>
              <a:t>Daniel McAlinden - </a:t>
            </a:r>
            <a:r>
              <a:rPr lang="en-GB" sz="1900" dirty="0"/>
              <a:t>I chose Technology and Design as one of my AS subjects because I really enjoy the practical side to the subject alongside the theory. I feel that the subject is explained in detail very well by the teacher and that everything learned in class can be accessed very easily at home as well. </a:t>
            </a:r>
            <a:endParaRPr lang="en-GB" sz="1900" dirty="0"/>
          </a:p>
          <a:p>
            <a:pPr algn="just"/>
            <a:endParaRPr lang="en-GB" sz="2000" dirty="0"/>
          </a:p>
        </p:txBody>
      </p:sp>
    </p:spTree>
    <p:extLst>
      <p:ext uri="{BB962C8B-B14F-4D97-AF65-F5344CB8AC3E}">
        <p14:creationId xmlns:p14="http://schemas.microsoft.com/office/powerpoint/2010/main" val="136846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Features:</a:t>
            </a:r>
            <a:br>
              <a:rPr lang="en-GB" dirty="0" smtClean="0"/>
            </a:b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71" t="14452" r="27643" b="28715"/>
          <a:stretch/>
        </p:blipFill>
        <p:spPr bwMode="auto">
          <a:xfrm>
            <a:off x="899592" y="1844824"/>
            <a:ext cx="7344816" cy="413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6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0688"/>
            <a:ext cx="7024744" cy="648072"/>
          </a:xfrm>
        </p:spPr>
        <p:txBody>
          <a:bodyPr>
            <a:normAutofit fontScale="90000"/>
          </a:bodyPr>
          <a:lstStyle/>
          <a:p>
            <a:r>
              <a:rPr lang="en-GB" dirty="0" smtClean="0"/>
              <a:t>Specification at a Glance:</a:t>
            </a:r>
            <a:endParaRPr lang="en-GB" dirty="0"/>
          </a:p>
        </p:txBody>
      </p:sp>
      <p:sp>
        <p:nvSpPr>
          <p:cNvPr id="3" name="Content Placeholder 2"/>
          <p:cNvSpPr>
            <a:spLocks noGrp="1"/>
          </p:cNvSpPr>
          <p:nvPr>
            <p:ph sz="quarter" idx="13"/>
          </p:nvPr>
        </p:nvSpPr>
        <p:spPr/>
        <p:txBody>
          <a:bodyPr/>
          <a:lstStyle/>
          <a:p>
            <a:endParaRPr lang="en-GB" dirty="0"/>
          </a:p>
        </p:txBody>
      </p:sp>
      <p:pic>
        <p:nvPicPr>
          <p:cNvPr id="7" name="Content Placeholder 6"/>
          <p:cNvPicPr>
            <a:picLocks noGrp="1"/>
          </p:cNvPicPr>
          <p:nvPr>
            <p:ph sz="quarter" idx="14"/>
          </p:nvPr>
        </p:nvPicPr>
        <p:blipFill rotWithShape="1">
          <a:blip r:embed="rId2"/>
          <a:srcRect l="26107" t="18565" r="40530" b="11140"/>
          <a:stretch/>
        </p:blipFill>
        <p:spPr bwMode="auto">
          <a:xfrm>
            <a:off x="827584" y="1249248"/>
            <a:ext cx="3888432" cy="4988064"/>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27142" t="38788" r="40734" b="26393"/>
          <a:stretch/>
        </p:blipFill>
        <p:spPr bwMode="auto">
          <a:xfrm>
            <a:off x="4677104" y="1628800"/>
            <a:ext cx="3927344" cy="2592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2799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48680"/>
            <a:ext cx="7024744" cy="5328592"/>
          </a:xfrm>
        </p:spPr>
        <p:txBody>
          <a:bodyPr>
            <a:normAutofit fontScale="90000"/>
          </a:bodyPr>
          <a:lstStyle/>
          <a:p>
            <a:r>
              <a:rPr lang="en-GB" sz="2000" dirty="0" smtClean="0">
                <a:solidFill>
                  <a:srgbClr val="FF0000"/>
                </a:solidFill>
              </a:rPr>
              <a:t>AS - Unit 1- </a:t>
            </a:r>
            <a:r>
              <a:rPr lang="en-GB" sz="2000" dirty="0" smtClean="0"/>
              <a:t>Candidates must study the following information, materials and processes, mechanical and pneumatic systems.  This test is examined in the summer only and can be repeated once.  This exam is worth </a:t>
            </a:r>
            <a:r>
              <a:rPr lang="en-GB" sz="2000" dirty="0">
                <a:solidFill>
                  <a:srgbClr val="FF0000"/>
                </a:solidFill>
              </a:rPr>
              <a:t>5</a:t>
            </a:r>
            <a:r>
              <a:rPr lang="en-GB" sz="2000" dirty="0" smtClean="0">
                <a:solidFill>
                  <a:srgbClr val="FF0000"/>
                </a:solidFill>
              </a:rPr>
              <a:t>0% of AS </a:t>
            </a:r>
            <a:r>
              <a:rPr lang="en-GB" sz="2000" dirty="0" smtClean="0"/>
              <a:t>and 20% of A-Level</a:t>
            </a:r>
            <a:br>
              <a:rPr lang="en-GB" sz="2000" dirty="0" smtClean="0"/>
            </a:br>
            <a:r>
              <a:rPr lang="en-GB" sz="2000" dirty="0"/>
              <a:t/>
            </a:r>
            <a:br>
              <a:rPr lang="en-GB" sz="2000" dirty="0"/>
            </a:br>
            <a:r>
              <a:rPr lang="en-GB" sz="2000" dirty="0" smtClean="0">
                <a:solidFill>
                  <a:srgbClr val="FF0000"/>
                </a:solidFill>
              </a:rPr>
              <a:t>AS Unit 2 – </a:t>
            </a:r>
            <a:r>
              <a:rPr lang="en-GB" sz="2000" dirty="0" smtClean="0"/>
              <a:t>Looks at product development supported by an A3 folder no more than 10 pages.  This unit is worth </a:t>
            </a:r>
            <a:r>
              <a:rPr lang="en-GB" sz="2000" dirty="0" smtClean="0">
                <a:solidFill>
                  <a:srgbClr val="FF0000"/>
                </a:solidFill>
              </a:rPr>
              <a:t>50% </a:t>
            </a:r>
            <a:r>
              <a:rPr lang="en-GB" sz="2000" dirty="0" smtClean="0"/>
              <a:t>of AS and 20% of A-Level.</a:t>
            </a:r>
            <a:br>
              <a:rPr lang="en-GB" sz="2000" dirty="0" smtClean="0"/>
            </a:br>
            <a:r>
              <a:rPr lang="en-GB" sz="2000" dirty="0"/>
              <a:t/>
            </a:r>
            <a:br>
              <a:rPr lang="en-GB" sz="2000" dirty="0"/>
            </a:br>
            <a:r>
              <a:rPr lang="en-GB" sz="2000" dirty="0" smtClean="0">
                <a:solidFill>
                  <a:srgbClr val="FF0000"/>
                </a:solidFill>
              </a:rPr>
              <a:t>A2 Unit 1 – </a:t>
            </a:r>
            <a:r>
              <a:rPr lang="en-GB" sz="2000" dirty="0" smtClean="0"/>
              <a:t>Candidates must study systems and control looking in a more in-depth way into Mechanisms and Pneumatics, this is a 2hour exam worth </a:t>
            </a:r>
            <a:r>
              <a:rPr lang="en-GB" sz="2000" dirty="0" smtClean="0">
                <a:solidFill>
                  <a:srgbClr val="FF0000"/>
                </a:solidFill>
              </a:rPr>
              <a:t>30% </a:t>
            </a:r>
            <a:r>
              <a:rPr lang="en-GB" sz="2000" dirty="0" smtClean="0"/>
              <a:t>of A-Level</a:t>
            </a:r>
            <a:br>
              <a:rPr lang="en-GB" sz="2000" dirty="0" smtClean="0"/>
            </a:br>
            <a:r>
              <a:rPr lang="en-GB" sz="2000" dirty="0"/>
              <a:t/>
            </a:r>
            <a:br>
              <a:rPr lang="en-GB" sz="2000" dirty="0"/>
            </a:br>
            <a:r>
              <a:rPr lang="en-GB" sz="2000" dirty="0" smtClean="0">
                <a:solidFill>
                  <a:srgbClr val="FF0000"/>
                </a:solidFill>
              </a:rPr>
              <a:t>A2 Unit 2 – </a:t>
            </a:r>
            <a:r>
              <a:rPr lang="en-GB" sz="2000" dirty="0" smtClean="0"/>
              <a:t>Looks at systems and control product development, here candidates will develop a product that incorporates a system to meet a perceived need.  The practical outcome is supported with an A3 folder of 20 pages.  This unit is worth </a:t>
            </a:r>
            <a:r>
              <a:rPr lang="en-GB" sz="2000" dirty="0" smtClean="0">
                <a:solidFill>
                  <a:srgbClr val="FF0000"/>
                </a:solidFill>
              </a:rPr>
              <a:t>30% </a:t>
            </a:r>
            <a:r>
              <a:rPr lang="en-GB" sz="2000" dirty="0" smtClean="0"/>
              <a:t>of the A-Level.</a:t>
            </a:r>
            <a:endParaRPr lang="en-GB" sz="2000" dirty="0"/>
          </a:p>
        </p:txBody>
      </p:sp>
    </p:spTree>
    <p:extLst>
      <p:ext uri="{BB962C8B-B14F-4D97-AF65-F5344CB8AC3E}">
        <p14:creationId xmlns:p14="http://schemas.microsoft.com/office/powerpoint/2010/main" val="1560314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rotWithShape="1">
          <a:blip r:embed="rId2"/>
          <a:srcRect l="25899" t="14256" r="40530" b="8817"/>
          <a:stretch/>
        </p:blipFill>
        <p:spPr bwMode="auto">
          <a:xfrm>
            <a:off x="683568" y="476672"/>
            <a:ext cx="3600400" cy="583264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26313" t="16576" r="40321" b="4837"/>
          <a:stretch/>
        </p:blipFill>
        <p:spPr bwMode="auto">
          <a:xfrm>
            <a:off x="4211960" y="908720"/>
            <a:ext cx="4216196"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932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p:nvPr/>
        </p:nvPicPr>
        <p:blipFill rotWithShape="1">
          <a:blip r:embed="rId2"/>
          <a:srcRect l="25070" t="14920" r="39496" b="7165"/>
          <a:stretch/>
        </p:blipFill>
        <p:spPr bwMode="auto">
          <a:xfrm>
            <a:off x="539552" y="548680"/>
            <a:ext cx="3744416" cy="576064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a:srcRect l="26520" t="17239" r="39910" b="7828"/>
          <a:stretch/>
        </p:blipFill>
        <p:spPr bwMode="auto">
          <a:xfrm>
            <a:off x="4252685" y="828908"/>
            <a:ext cx="4319487" cy="54804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761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rotWithShape="1">
          <a:blip r:embed="rId2"/>
          <a:srcRect l="26728" t="29174" r="40533" b="20098"/>
          <a:stretch/>
        </p:blipFill>
        <p:spPr bwMode="auto">
          <a:xfrm>
            <a:off x="899592" y="908720"/>
            <a:ext cx="4176464"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1867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700808"/>
            <a:ext cx="4950296" cy="3416320"/>
          </a:xfrm>
          <a:prstGeom prst="rect">
            <a:avLst/>
          </a:prstGeom>
        </p:spPr>
        <p:txBody>
          <a:bodyPr wrap="square">
            <a:spAutoFit/>
          </a:bodyPr>
          <a:lstStyle/>
          <a:p>
            <a:pPr marL="342900" indent="-342900">
              <a:lnSpc>
                <a:spcPct val="90000"/>
              </a:lnSpc>
              <a:buFont typeface="Arial" pitchFamily="34" charset="0"/>
              <a:buChar char="•"/>
            </a:pPr>
            <a:r>
              <a:rPr lang="en-GB" sz="2400" dirty="0" smtClean="0"/>
              <a:t>Greater flexibility</a:t>
            </a:r>
          </a:p>
          <a:p>
            <a:pPr marL="342900" indent="-342900">
              <a:lnSpc>
                <a:spcPct val="90000"/>
              </a:lnSpc>
              <a:buFont typeface="Arial" pitchFamily="34" charset="0"/>
              <a:buChar char="•"/>
            </a:pPr>
            <a:r>
              <a:rPr lang="en-GB" sz="2400" dirty="0" smtClean="0"/>
              <a:t>Skills of creativity and critical analysis</a:t>
            </a:r>
          </a:p>
          <a:p>
            <a:pPr marL="342900" indent="-342900">
              <a:lnSpc>
                <a:spcPct val="90000"/>
              </a:lnSpc>
              <a:buFont typeface="Arial" pitchFamily="34" charset="0"/>
              <a:buChar char="•"/>
            </a:pPr>
            <a:r>
              <a:rPr lang="en-GB" sz="2400" dirty="0" smtClean="0"/>
              <a:t>Decision making skills, through individual or collaborative</a:t>
            </a:r>
          </a:p>
          <a:p>
            <a:pPr marL="342900" indent="-342900">
              <a:lnSpc>
                <a:spcPct val="90000"/>
              </a:lnSpc>
              <a:buFont typeface="Arial" pitchFamily="34" charset="0"/>
              <a:buChar char="•"/>
            </a:pPr>
            <a:r>
              <a:rPr lang="en-GB" sz="2400" dirty="0" smtClean="0"/>
              <a:t>The ability to explore a wide range of concepts</a:t>
            </a:r>
          </a:p>
          <a:p>
            <a:pPr marL="342900" indent="-342900">
              <a:lnSpc>
                <a:spcPct val="90000"/>
              </a:lnSpc>
              <a:buFont typeface="Arial" pitchFamily="34" charset="0"/>
              <a:buChar char="•"/>
            </a:pPr>
            <a:r>
              <a:rPr lang="en-GB" sz="2400" dirty="0" smtClean="0"/>
              <a:t>STEM related course which opens doors and improves life choices</a:t>
            </a:r>
          </a:p>
        </p:txBody>
      </p:sp>
      <p:sp>
        <p:nvSpPr>
          <p:cNvPr id="3" name="Rectangle 2"/>
          <p:cNvSpPr/>
          <p:nvPr/>
        </p:nvSpPr>
        <p:spPr>
          <a:xfrm>
            <a:off x="971600" y="764704"/>
            <a:ext cx="2664296" cy="584775"/>
          </a:xfrm>
          <a:prstGeom prst="rect">
            <a:avLst/>
          </a:prstGeom>
        </p:spPr>
        <p:txBody>
          <a:bodyPr wrap="square">
            <a:spAutoFit/>
          </a:bodyPr>
          <a:lstStyle/>
          <a:p>
            <a:r>
              <a:rPr lang="en-GB" sz="3200" dirty="0" smtClean="0">
                <a:solidFill>
                  <a:srgbClr val="FF0000"/>
                </a:solidFill>
              </a:rPr>
              <a:t>Benefits:</a:t>
            </a:r>
            <a:endParaRPr lang="en-GB" sz="3200" dirty="0">
              <a:solidFill>
                <a:srgbClr val="FF0000"/>
              </a:solidFill>
            </a:endParaRPr>
          </a:p>
        </p:txBody>
      </p:sp>
    </p:spTree>
    <p:extLst>
      <p:ext uri="{BB962C8B-B14F-4D97-AF65-F5344CB8AC3E}">
        <p14:creationId xmlns:p14="http://schemas.microsoft.com/office/powerpoint/2010/main" val="2045209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600" y="692696"/>
            <a:ext cx="6096000" cy="1143000"/>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University Courses In Northern Ireland</a:t>
            </a:r>
            <a:endParaRPr lang="en-GB" dirty="0" smtClean="0"/>
          </a:p>
        </p:txBody>
      </p:sp>
      <p:sp>
        <p:nvSpPr>
          <p:cNvPr id="3" name="Content Placeholder 2"/>
          <p:cNvSpPr txBox="1">
            <a:spLocks/>
          </p:cNvSpPr>
          <p:nvPr/>
        </p:nvSpPr>
        <p:spPr>
          <a:xfrm>
            <a:off x="395536" y="2571665"/>
            <a:ext cx="4392612" cy="3819723"/>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GB" sz="1200" dirty="0" smtClean="0"/>
              <a:t>Agricultural Technology – Queens</a:t>
            </a:r>
          </a:p>
          <a:p>
            <a:r>
              <a:rPr lang="en-GB" sz="1200" dirty="0" smtClean="0"/>
              <a:t>Aerospace Engineering – Queens</a:t>
            </a:r>
          </a:p>
          <a:p>
            <a:r>
              <a:rPr lang="en-GB" sz="1200" dirty="0" smtClean="0"/>
              <a:t>Architecture – Queens</a:t>
            </a:r>
          </a:p>
          <a:p>
            <a:r>
              <a:rPr lang="en-GB" sz="1200" dirty="0" smtClean="0"/>
              <a:t>Civil Engineering – Queens</a:t>
            </a:r>
          </a:p>
          <a:p>
            <a:r>
              <a:rPr lang="en-GB" sz="1200" dirty="0" smtClean="0"/>
              <a:t>Electrical and Electronic Engineering – Queens</a:t>
            </a:r>
          </a:p>
          <a:p>
            <a:r>
              <a:rPr lang="en-GB" sz="1200" dirty="0" smtClean="0"/>
              <a:t>Environmental and Civil Engineering – Queens</a:t>
            </a:r>
          </a:p>
          <a:p>
            <a:r>
              <a:rPr lang="en-GB" sz="1200" dirty="0" smtClean="0"/>
              <a:t>Mechanical Engineering – Queens</a:t>
            </a:r>
          </a:p>
          <a:p>
            <a:r>
              <a:rPr lang="en-GB" sz="1200" dirty="0" smtClean="0"/>
              <a:t>Product Design Engineering – Queens</a:t>
            </a:r>
          </a:p>
          <a:p>
            <a:r>
              <a:rPr lang="en-GB" sz="1200" dirty="0" smtClean="0"/>
              <a:t>Product Design and Development – Queens</a:t>
            </a:r>
          </a:p>
          <a:p>
            <a:r>
              <a:rPr lang="en-GB" sz="1200" dirty="0" smtClean="0"/>
              <a:t>Software and Electrical Systems Engineering – Queens</a:t>
            </a:r>
          </a:p>
          <a:p>
            <a:r>
              <a:rPr lang="en-GB" sz="1200" dirty="0" smtClean="0"/>
              <a:t>Software Engineering – Queens</a:t>
            </a:r>
          </a:p>
          <a:p>
            <a:r>
              <a:rPr lang="en-GB" sz="1200" dirty="0" smtClean="0"/>
              <a:t>Structural Engineering with Architecture – Queens</a:t>
            </a:r>
          </a:p>
          <a:p>
            <a:endParaRPr lang="en-GB" sz="1200" dirty="0" smtClean="0"/>
          </a:p>
          <a:p>
            <a:endParaRPr lang="en-GB" sz="1200" dirty="0" smtClean="0"/>
          </a:p>
          <a:p>
            <a:endParaRPr lang="en-GB" sz="1200" dirty="0" smtClean="0"/>
          </a:p>
          <a:p>
            <a:endParaRPr lang="en-GB" sz="1200" dirty="0" smtClean="0"/>
          </a:p>
          <a:p>
            <a:endParaRPr lang="en-GB" sz="1200" dirty="0" smtClean="0"/>
          </a:p>
        </p:txBody>
      </p:sp>
      <p:sp>
        <p:nvSpPr>
          <p:cNvPr id="4" name="Content Placeholder 2"/>
          <p:cNvSpPr txBox="1">
            <a:spLocks/>
          </p:cNvSpPr>
          <p:nvPr/>
        </p:nvSpPr>
        <p:spPr bwMode="auto">
          <a:xfrm>
            <a:off x="4499992" y="1852613"/>
            <a:ext cx="4392613" cy="439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7" rIns="92075" bIns="46037"/>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a:lstStyle>
          <a:p>
            <a:pPr>
              <a:defRPr/>
            </a:pPr>
            <a:r>
              <a:rPr lang="en-GB" sz="1200" dirty="0" smtClean="0"/>
              <a:t>Architectural Engineering – UUJ</a:t>
            </a:r>
          </a:p>
          <a:p>
            <a:pPr>
              <a:defRPr/>
            </a:pPr>
            <a:r>
              <a:rPr lang="en-GB" sz="1200" dirty="0" smtClean="0"/>
              <a:t>Architectural Engineering and management – UUJ</a:t>
            </a:r>
          </a:p>
          <a:p>
            <a:pPr>
              <a:defRPr/>
            </a:pPr>
            <a:r>
              <a:rPr lang="en-GB" sz="1200" dirty="0" smtClean="0"/>
              <a:t>Architecture – UUJ</a:t>
            </a:r>
          </a:p>
          <a:p>
            <a:pPr>
              <a:defRPr/>
            </a:pPr>
            <a:r>
              <a:rPr lang="en-GB" sz="1200" dirty="0" smtClean="0"/>
              <a:t>Building Surveying – UUJ</a:t>
            </a:r>
          </a:p>
          <a:p>
            <a:pPr>
              <a:defRPr/>
            </a:pPr>
            <a:r>
              <a:rPr lang="en-GB" sz="1200" dirty="0" smtClean="0"/>
              <a:t>Civil Engineering – UUJ</a:t>
            </a:r>
          </a:p>
          <a:p>
            <a:pPr>
              <a:defRPr/>
            </a:pPr>
            <a:r>
              <a:rPr lang="en-GB" sz="1200" dirty="0" smtClean="0"/>
              <a:t>Construction Engineering and management – UUJ</a:t>
            </a:r>
          </a:p>
          <a:p>
            <a:pPr>
              <a:defRPr/>
            </a:pPr>
            <a:r>
              <a:rPr lang="en-GB" sz="1200" dirty="0" smtClean="0"/>
              <a:t>Electrical and Electronic Engineering – Magee</a:t>
            </a:r>
          </a:p>
          <a:p>
            <a:pPr>
              <a:defRPr/>
            </a:pPr>
            <a:r>
              <a:rPr lang="en-GB" sz="1200" dirty="0" smtClean="0"/>
              <a:t>Electrical Engineering – UUJ</a:t>
            </a:r>
          </a:p>
          <a:p>
            <a:pPr>
              <a:defRPr/>
            </a:pPr>
            <a:r>
              <a:rPr lang="en-GB" sz="1200" dirty="0" smtClean="0"/>
              <a:t>Energy and Building Service Engineering – UUJ</a:t>
            </a:r>
          </a:p>
          <a:p>
            <a:pPr>
              <a:defRPr/>
            </a:pPr>
            <a:r>
              <a:rPr lang="en-GB" sz="1200" dirty="0" smtClean="0"/>
              <a:t>Engineering Management – UUJ</a:t>
            </a:r>
          </a:p>
          <a:p>
            <a:pPr>
              <a:defRPr/>
            </a:pPr>
            <a:r>
              <a:rPr lang="en-GB" sz="1200" dirty="0" smtClean="0"/>
              <a:t>Interior Design – Belfast</a:t>
            </a:r>
          </a:p>
          <a:p>
            <a:pPr>
              <a:defRPr/>
            </a:pPr>
            <a:r>
              <a:rPr lang="en-GB" sz="1200" dirty="0" smtClean="0"/>
              <a:t>Mechanical and Manufacturing Engineering – Magee</a:t>
            </a:r>
          </a:p>
          <a:p>
            <a:pPr>
              <a:defRPr/>
            </a:pPr>
            <a:r>
              <a:rPr lang="en-GB" sz="1200" dirty="0" smtClean="0"/>
              <a:t>Mechanical Engineering – UUJ</a:t>
            </a:r>
          </a:p>
          <a:p>
            <a:pPr>
              <a:defRPr/>
            </a:pPr>
            <a:r>
              <a:rPr lang="en-GB" sz="1200" dirty="0" smtClean="0"/>
              <a:t>Megatronic Engineering – UUJ</a:t>
            </a:r>
          </a:p>
          <a:p>
            <a:pPr>
              <a:defRPr/>
            </a:pPr>
            <a:r>
              <a:rPr lang="en-GB" sz="1200" dirty="0" smtClean="0"/>
              <a:t>Quantity Surveying and Commercial Development – UUJ</a:t>
            </a:r>
          </a:p>
          <a:p>
            <a:pPr>
              <a:defRPr/>
            </a:pPr>
            <a:r>
              <a:rPr lang="en-GB" sz="1200" dirty="0" smtClean="0"/>
              <a:t>Renewable Energy Engineering – Magee</a:t>
            </a:r>
          </a:p>
          <a:p>
            <a:pPr>
              <a:defRPr/>
            </a:pPr>
            <a:r>
              <a:rPr lang="en-GB" sz="1200" dirty="0" smtClean="0"/>
              <a:t>Technology and Design – UUJ</a:t>
            </a:r>
          </a:p>
          <a:p>
            <a:pPr marL="0" indent="0">
              <a:buFont typeface="Wingdings" pitchFamily="2" charset="2"/>
              <a:buNone/>
              <a:defRPr/>
            </a:pPr>
            <a:endParaRPr lang="en-GB" sz="1200" dirty="0" smtClean="0"/>
          </a:p>
          <a:p>
            <a:pPr>
              <a:defRPr/>
            </a:pPr>
            <a:endParaRPr lang="en-GB" sz="1200" dirty="0" smtClean="0"/>
          </a:p>
          <a:p>
            <a:pPr>
              <a:defRPr/>
            </a:pPr>
            <a:endParaRPr lang="en-GB" sz="1200" dirty="0" smtClean="0"/>
          </a:p>
          <a:p>
            <a:pPr>
              <a:defRPr/>
            </a:pPr>
            <a:endParaRPr lang="en-GB" sz="1200" dirty="0" smtClean="0"/>
          </a:p>
          <a:p>
            <a:pPr>
              <a:defRPr/>
            </a:pPr>
            <a:endParaRPr lang="en-GB" sz="1200" dirty="0" smtClean="0"/>
          </a:p>
        </p:txBody>
      </p:sp>
    </p:spTree>
    <p:extLst>
      <p:ext uri="{BB962C8B-B14F-4D97-AF65-F5344CB8AC3E}">
        <p14:creationId xmlns:p14="http://schemas.microsoft.com/office/powerpoint/2010/main" val="1075311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1363</TotalTime>
  <Words>568</Words>
  <Application>Microsoft Office PowerPoint</Application>
  <PresentationFormat>On-screen Show (4:3)</PresentationFormat>
  <Paragraphs>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Wingdings</vt:lpstr>
      <vt:lpstr>Wingdings 2</vt:lpstr>
      <vt:lpstr>Austin</vt:lpstr>
      <vt:lpstr>A-Level Technology and Design</vt:lpstr>
      <vt:lpstr>Key Features: </vt:lpstr>
      <vt:lpstr>Specification at a Glance:</vt:lpstr>
      <vt:lpstr>AS - Unit 1- Candidates must study the following information, materials and processes, mechanical and pneumatic systems.  This test is examined in the summer only and can be repeated once.  This exam is worth 50% of AS and 20% of A-Level  AS Unit 2 – Looks at product development supported by an A3 folder no more than 10 pages.  This unit is worth 50% of AS and 20% of A-Level.  A2 Unit 1 – Candidates must study systems and control looking in a more in-depth way into Mechanisms and Pneumatics, this is a 2hour exam worth 30% of A-Level  A2 Unit 2 – Looks at systems and control product development, here candidates will develop a product that incorporates a system to meet a perceived need.  The practical outcome is supported with an A3 folder of 20 pages.  This unit is worth 30% of the A-Level.</vt:lpstr>
      <vt:lpstr>PowerPoint Presentation</vt:lpstr>
      <vt:lpstr>PowerPoint Presentation</vt:lpstr>
      <vt:lpstr>PowerPoint Presentation</vt:lpstr>
      <vt:lpstr>PowerPoint Presentation</vt:lpstr>
      <vt:lpstr>PowerPoint Presentation</vt:lpstr>
      <vt:lpstr>Student Comments</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Technology and Design</dc:title>
  <dc:creator>D MORGAN</dc:creator>
  <cp:lastModifiedBy>D MORGAN</cp:lastModifiedBy>
  <cp:revision>11</cp:revision>
  <dcterms:created xsi:type="dcterms:W3CDTF">2015-01-15T08:49:12Z</dcterms:created>
  <dcterms:modified xsi:type="dcterms:W3CDTF">2021-01-18T09:59:44Z</dcterms:modified>
</cp:coreProperties>
</file>